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05" r:id="rId6"/>
    <p:sldId id="260" r:id="rId7"/>
    <p:sldId id="261" r:id="rId8"/>
    <p:sldId id="262" r:id="rId9"/>
    <p:sldId id="263" r:id="rId10"/>
    <p:sldId id="264" r:id="rId11"/>
    <p:sldId id="268" r:id="rId12"/>
    <p:sldId id="271" r:id="rId13"/>
    <p:sldId id="290" r:id="rId14"/>
    <p:sldId id="272" r:id="rId15"/>
    <p:sldId id="281" r:id="rId16"/>
    <p:sldId id="273" r:id="rId17"/>
    <p:sldId id="282" r:id="rId18"/>
    <p:sldId id="284" r:id="rId19"/>
    <p:sldId id="285" r:id="rId20"/>
    <p:sldId id="287" r:id="rId21"/>
    <p:sldId id="269" r:id="rId22"/>
    <p:sldId id="288" r:id="rId23"/>
    <p:sldId id="274" r:id="rId24"/>
    <p:sldId id="275" r:id="rId25"/>
    <p:sldId id="270" r:id="rId26"/>
    <p:sldId id="289" r:id="rId27"/>
    <p:sldId id="291" r:id="rId28"/>
    <p:sldId id="294" r:id="rId29"/>
    <p:sldId id="295" r:id="rId30"/>
    <p:sldId id="292" r:id="rId31"/>
    <p:sldId id="297" r:id="rId32"/>
    <p:sldId id="296" r:id="rId33"/>
    <p:sldId id="300" r:id="rId34"/>
    <p:sldId id="301" r:id="rId35"/>
    <p:sldId id="302" r:id="rId36"/>
    <p:sldId id="303" r:id="rId37"/>
    <p:sldId id="304" r:id="rId38"/>
    <p:sldId id="298" r:id="rId39"/>
    <p:sldId id="266" r:id="rId40"/>
    <p:sldId id="265" r:id="rId41"/>
    <p:sldId id="267" r:id="rId42"/>
    <p:sldId id="277" r:id="rId43"/>
    <p:sldId id="279" r:id="rId44"/>
    <p:sldId id="280" r:id="rId45"/>
    <p:sldId id="299" r:id="rId46"/>
    <p:sldId id="29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7E20-3A04-4EF3-BB12-6614A897F39D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Boston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r="50000"/>
          <a:stretch/>
        </p:blipFill>
        <p:spPr>
          <a:xfrm>
            <a:off x="838200" y="1402082"/>
            <a:ext cx="9673728" cy="5233850"/>
          </a:xfrm>
        </p:spPr>
      </p:pic>
      <p:sp>
        <p:nvSpPr>
          <p:cNvPr id="9" name="Rectangle 8"/>
          <p:cNvSpPr/>
          <p:nvPr/>
        </p:nvSpPr>
        <p:spPr>
          <a:xfrm>
            <a:off x="2534193" y="2547447"/>
            <a:ext cx="1384663" cy="2567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" r="50000"/>
          <a:stretch/>
        </p:blipFill>
        <p:spPr>
          <a:xfrm>
            <a:off x="838200" y="1449977"/>
            <a:ext cx="9560826" cy="5177246"/>
          </a:xfrm>
        </p:spPr>
      </p:pic>
      <p:sp>
        <p:nvSpPr>
          <p:cNvPr id="5" name="Rectangle 4"/>
          <p:cNvSpPr/>
          <p:nvPr/>
        </p:nvSpPr>
        <p:spPr>
          <a:xfrm>
            <a:off x="2525486" y="3052544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Desktop Setup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81963" y="1359992"/>
            <a:ext cx="7485037" cy="421033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1220433" y="1769391"/>
            <a:ext cx="7608362" cy="4276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2293188" y="2196209"/>
            <a:ext cx="7596049" cy="42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Github</a:t>
            </a:r>
            <a:r>
              <a:rPr lang="en-US" dirty="0" smtClean="0"/>
              <a:t> desktop for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and visualize each update of your code in the same repository.</a:t>
            </a:r>
          </a:p>
          <a:p>
            <a:endParaRPr lang="en-US" dirty="0"/>
          </a:p>
          <a:p>
            <a:r>
              <a:rPr lang="en-US" dirty="0" smtClean="0"/>
              <a:t>Revert a previous version/commit. </a:t>
            </a:r>
          </a:p>
          <a:p>
            <a:endParaRPr lang="en-US" dirty="0"/>
          </a:p>
          <a:p>
            <a:r>
              <a:rPr lang="en-US" dirty="0" smtClean="0"/>
              <a:t>Branch out for large project development.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0"/>
          <a:stretch/>
        </p:blipFill>
        <p:spPr>
          <a:xfrm>
            <a:off x="838200" y="1583872"/>
            <a:ext cx="7678783" cy="4330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can start a new project (repository) from scratch.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5"/>
          <a:stretch/>
        </p:blipFill>
        <p:spPr>
          <a:xfrm>
            <a:off x="2111645" y="2088969"/>
            <a:ext cx="7668081" cy="4327631"/>
          </a:xfrm>
        </p:spPr>
      </p:pic>
    </p:spTree>
    <p:extLst>
      <p:ext uri="{BB962C8B-B14F-4D97-AF65-F5344CB8AC3E}">
        <p14:creationId xmlns:p14="http://schemas.microsoft.com/office/powerpoint/2010/main" val="5548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the new repository by </a:t>
            </a:r>
            <a:r>
              <a:rPr lang="en-US" dirty="0" err="1" smtClean="0"/>
              <a:t>Github</a:t>
            </a:r>
            <a:r>
              <a:rPr lang="en-US" dirty="0" smtClean="0"/>
              <a:t> Desktop.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3" b="69242"/>
          <a:stretch/>
        </p:blipFill>
        <p:spPr>
          <a:xfrm>
            <a:off x="838200" y="5296960"/>
            <a:ext cx="8753476" cy="15169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73409"/>
          <a:stretch/>
        </p:blipFill>
        <p:spPr>
          <a:xfrm>
            <a:off x="838200" y="2866752"/>
            <a:ext cx="8753476" cy="131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2" b="81383"/>
          <a:stretch/>
        </p:blipFill>
        <p:spPr>
          <a:xfrm>
            <a:off x="838200" y="1778907"/>
            <a:ext cx="8753476" cy="919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7222" b="49941"/>
          <a:stretch/>
        </p:blipFill>
        <p:spPr>
          <a:xfrm>
            <a:off x="0" y="4293627"/>
            <a:ext cx="11910601" cy="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 folder and edit files/codes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4"/>
          <a:stretch/>
        </p:blipFill>
        <p:spPr>
          <a:xfrm>
            <a:off x="838200" y="1446847"/>
            <a:ext cx="6834051" cy="3876255"/>
          </a:xfrm>
        </p:spPr>
      </p:pic>
      <p:grpSp>
        <p:nvGrpSpPr>
          <p:cNvPr id="9" name="Group 8"/>
          <p:cNvGrpSpPr/>
          <p:nvPr/>
        </p:nvGrpSpPr>
        <p:grpSpPr>
          <a:xfrm>
            <a:off x="838200" y="2310096"/>
            <a:ext cx="1126719" cy="462314"/>
            <a:chOff x="1193074" y="2679428"/>
            <a:chExt cx="1126719" cy="462314"/>
          </a:xfrm>
        </p:grpSpPr>
        <p:sp>
          <p:nvSpPr>
            <p:cNvPr id="5" name="TextBox 4"/>
            <p:cNvSpPr txBox="1"/>
            <p:nvPr/>
          </p:nvSpPr>
          <p:spPr>
            <a:xfrm>
              <a:off x="1193074" y="2772410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Right click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128204" y="2679428"/>
              <a:ext cx="191589" cy="1859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/>
          <a:stretch/>
        </p:blipFill>
        <p:spPr>
          <a:xfrm>
            <a:off x="2319793" y="2135579"/>
            <a:ext cx="8165327" cy="45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40"/>
          <a:stretch/>
        </p:blipFill>
        <p:spPr>
          <a:xfrm>
            <a:off x="838200" y="171357"/>
            <a:ext cx="10515600" cy="20808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4991"/>
            <a:ext cx="10562528" cy="297071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283440" y="2352840"/>
            <a:ext cx="1428206" cy="32625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059"/>
          <a:stretch/>
        </p:blipFill>
        <p:spPr>
          <a:xfrm>
            <a:off x="2537249" y="5675702"/>
            <a:ext cx="7791447" cy="1208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71357"/>
            <a:ext cx="5249091" cy="21626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2704521"/>
            <a:ext cx="5283925" cy="297118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87291" y="164314"/>
            <a:ext cx="5249091" cy="21626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19464" y="2719510"/>
            <a:ext cx="5283925" cy="29711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41948" cy="132556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r="25472"/>
          <a:stretch/>
        </p:blipFill>
        <p:spPr>
          <a:xfrm>
            <a:off x="330926" y="1285919"/>
            <a:ext cx="4224397" cy="486035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21555"/>
          <a:stretch/>
        </p:blipFill>
        <p:spPr>
          <a:xfrm>
            <a:off x="2633019" y="1512893"/>
            <a:ext cx="4892512" cy="486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19775"/>
          <a:stretch/>
        </p:blipFill>
        <p:spPr>
          <a:xfrm>
            <a:off x="5180776" y="1690688"/>
            <a:ext cx="5200289" cy="48616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499" y="4607967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350142" y="365124"/>
            <a:ext cx="5744448" cy="5781152"/>
            <a:chOff x="6350142" y="365124"/>
            <a:chExt cx="5744448" cy="5781152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8398093" y="365124"/>
              <a:ext cx="260842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push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350142" y="1284673"/>
              <a:ext cx="5744448" cy="4861603"/>
              <a:chOff x="6350142" y="1284673"/>
              <a:chExt cx="5744448" cy="486160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87" r="16581"/>
              <a:stretch/>
            </p:blipFill>
            <p:spPr>
              <a:xfrm>
                <a:off x="6350142" y="1284673"/>
                <a:ext cx="5744448" cy="4861603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9022527" y="1490851"/>
                <a:ext cx="1358538" cy="221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358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… commits and a push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7" t="-319" r="17277" b="49197"/>
          <a:stretch/>
        </p:blipFill>
        <p:spPr>
          <a:xfrm>
            <a:off x="857839" y="1457308"/>
            <a:ext cx="9531332" cy="4188792"/>
          </a:xfrm>
        </p:spPr>
      </p:pic>
    </p:spTree>
    <p:extLst>
      <p:ext uri="{BB962C8B-B14F-4D97-AF65-F5344CB8AC3E}">
        <p14:creationId xmlns:p14="http://schemas.microsoft.com/office/powerpoint/2010/main" val="24492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: </a:t>
            </a:r>
            <a:r>
              <a:rPr lang="en-US" dirty="0" smtClean="0"/>
              <a:t>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Track all your changes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 along with others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Share work with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5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on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Authorize collaborators to a private project.</a:t>
            </a:r>
          </a:p>
          <a:p>
            <a:endParaRPr lang="en-US" dirty="0"/>
          </a:p>
          <a:p>
            <a:r>
              <a:rPr lang="en-US" dirty="0" smtClean="0"/>
              <a:t>Each collaborator check out/clone a copy from the </a:t>
            </a:r>
            <a:r>
              <a:rPr lang="en-US" dirty="0" err="1" smtClean="0"/>
              <a:t>github.com</a:t>
            </a:r>
            <a:r>
              <a:rPr lang="en-US" dirty="0" smtClean="0"/>
              <a:t> repository to their local computer. </a:t>
            </a:r>
          </a:p>
          <a:p>
            <a:endParaRPr lang="en-US" dirty="0"/>
          </a:p>
          <a:p>
            <a:r>
              <a:rPr lang="en-US" dirty="0" smtClean="0"/>
              <a:t>Merge back to the origin repository.</a:t>
            </a:r>
          </a:p>
          <a:p>
            <a:endParaRPr lang="en-US" dirty="0"/>
          </a:p>
          <a:p>
            <a:r>
              <a:rPr lang="en-US" dirty="0" smtClean="0"/>
              <a:t>Resolve conflict with collaborators.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9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Shot 2018-08-26 at 10.23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r="-201"/>
          <a:stretch/>
        </p:blipFill>
        <p:spPr>
          <a:xfrm>
            <a:off x="917897" y="1794266"/>
            <a:ext cx="7644952" cy="47599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dding collaborator to your project (repository)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9604" y="3243199"/>
            <a:ext cx="701550" cy="2220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1278" y="3835849"/>
            <a:ext cx="1382818" cy="2409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79063" y="4819284"/>
            <a:ext cx="3394053" cy="2139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42174" y="5951715"/>
            <a:ext cx="2324219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Your collaborator’s </a:t>
            </a:r>
            <a:r>
              <a:rPr lang="en-US" dirty="0" err="1" smtClean="0">
                <a:solidFill>
                  <a:srgbClr val="C00000"/>
                </a:solidFill>
              </a:rPr>
              <a:t>github.com</a:t>
            </a:r>
            <a:r>
              <a:rPr lang="en-US" dirty="0" smtClean="0">
                <a:solidFill>
                  <a:srgbClr val="C00000"/>
                </a:solidFill>
              </a:rPr>
              <a:t> username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85766" y="5017571"/>
            <a:ext cx="1708957" cy="92511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will get an email.</a:t>
            </a:r>
            <a:endParaRPr lang="en-US" dirty="0"/>
          </a:p>
        </p:txBody>
      </p:sp>
      <p:pic>
        <p:nvPicPr>
          <p:cNvPr id="4" name="Content Placeholder 3" descr="Screen Shot 2018-08-26 at 10.28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8349" r="-232"/>
          <a:stretch/>
        </p:blipFill>
        <p:spPr>
          <a:xfrm>
            <a:off x="729595" y="1526628"/>
            <a:ext cx="8959200" cy="5106769"/>
          </a:xfrm>
        </p:spPr>
      </p:pic>
    </p:spTree>
    <p:extLst>
      <p:ext uri="{BB962C8B-B14F-4D97-AF65-F5344CB8AC3E}">
        <p14:creationId xmlns:p14="http://schemas.microsoft.com/office/powerpoint/2010/main" val="1132230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Screen Shot 2018-08-27 at 12.51.1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830300" y="1780761"/>
            <a:ext cx="10515600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may check your email and find the link to this page.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5290" y="3937036"/>
            <a:ext cx="225552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Click on this button to accept the invitation.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4470811" y="4169057"/>
            <a:ext cx="836023" cy="911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clone a repository from the organizer.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04159" y="3673749"/>
            <a:ext cx="1045029" cy="236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308" y="5207726"/>
            <a:ext cx="2373086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creen Shot 2018-08-26 at 10.30.0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20" r="-25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7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can check out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pic>
        <p:nvPicPr>
          <p:cNvPr id="4" name="Content Placeholder 3" descr="Screen Shot 2018-08-26 at 10.31.4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r="1896" b="23820"/>
          <a:stretch/>
        </p:blipFill>
        <p:spPr>
          <a:xfrm>
            <a:off x="756615" y="1888108"/>
            <a:ext cx="9091217" cy="4407539"/>
          </a:xfrm>
        </p:spPr>
      </p:pic>
    </p:spTree>
    <p:extLst>
      <p:ext uri="{BB962C8B-B14F-4D97-AF65-F5344CB8AC3E}">
        <p14:creationId xmlns:p14="http://schemas.microsoft.com/office/powerpoint/2010/main" val="12334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collaborator can make some contribution to the repository: add a file.</a:t>
            </a:r>
            <a:endParaRPr lang="en-US" dirty="0"/>
          </a:p>
        </p:txBody>
      </p:sp>
      <p:pic>
        <p:nvPicPr>
          <p:cNvPr id="4" name="Content Placeholder 3" descr="Screen Shot 2018-08-27 at 12.08.4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29521"/>
          <a:stretch/>
        </p:blipFill>
        <p:spPr>
          <a:xfrm>
            <a:off x="1220740" y="1653020"/>
            <a:ext cx="5659801" cy="5005674"/>
          </a:xfrm>
        </p:spPr>
      </p:pic>
      <p:sp>
        <p:nvSpPr>
          <p:cNvPr id="5" name="Rectangle 4"/>
          <p:cNvSpPr/>
          <p:nvPr/>
        </p:nvSpPr>
        <p:spPr>
          <a:xfrm>
            <a:off x="1479686" y="5463277"/>
            <a:ext cx="1270065" cy="183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11487" y="6429389"/>
            <a:ext cx="1413602" cy="154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simply push the commit to the origin repository.</a:t>
            </a:r>
            <a:endParaRPr lang="en-US" dirty="0"/>
          </a:p>
        </p:txBody>
      </p:sp>
      <p:pic>
        <p:nvPicPr>
          <p:cNvPr id="4" name="Content Placeholder 3" descr="Screen Shot 2018-08-27 at 12.09.0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9619" b="19837"/>
          <a:stretch/>
        </p:blipFill>
        <p:spPr>
          <a:xfrm>
            <a:off x="801496" y="1690007"/>
            <a:ext cx="7793016" cy="4856686"/>
          </a:xfrm>
        </p:spPr>
      </p:pic>
      <p:sp>
        <p:nvSpPr>
          <p:cNvPr id="5" name="Rectangle 4"/>
          <p:cNvSpPr/>
          <p:nvPr/>
        </p:nvSpPr>
        <p:spPr>
          <a:xfrm>
            <a:off x="4377406" y="1715264"/>
            <a:ext cx="1762087" cy="3633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9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conflict between collaborators: same file name but different contents.</a:t>
            </a:r>
            <a:endParaRPr lang="en-US" dirty="0"/>
          </a:p>
        </p:txBody>
      </p:sp>
      <p:pic>
        <p:nvPicPr>
          <p:cNvPr id="8" name="Content Placeholder 7" descr="Screen Shot 2018-08-27 at 12.57.5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3092" r="35526" b="15865"/>
          <a:stretch/>
        </p:blipFill>
        <p:spPr>
          <a:xfrm>
            <a:off x="603549" y="1670800"/>
            <a:ext cx="5246734" cy="4907615"/>
          </a:xfrm>
        </p:spPr>
      </p:pic>
      <p:pic>
        <p:nvPicPr>
          <p:cNvPr id="9" name="Picture 8" descr="Screen Shot 2018-08-27 at 12.55.31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2"/>
          <a:stretch/>
        </p:blipFill>
        <p:spPr>
          <a:xfrm>
            <a:off x="6576167" y="1671171"/>
            <a:ext cx="5180460" cy="50862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1972" y="3961073"/>
            <a:ext cx="200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Conflicts here!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87120" y="2779038"/>
            <a:ext cx="955620" cy="11694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5164485" y="2678440"/>
            <a:ext cx="3926469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417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to the origin if you are on the latest version. </a:t>
            </a:r>
            <a:endParaRPr lang="en-US" dirty="0"/>
          </a:p>
        </p:txBody>
      </p:sp>
      <p:pic>
        <p:nvPicPr>
          <p:cNvPr id="4" name="Content Placeholder 3" descr="Screen Shot 2018-08-27 at 12.58.4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232"/>
          <a:stretch/>
        </p:blipFill>
        <p:spPr>
          <a:xfrm>
            <a:off x="850819" y="1751650"/>
            <a:ext cx="8002638" cy="4989431"/>
          </a:xfrm>
        </p:spPr>
      </p:pic>
    </p:spTree>
    <p:extLst>
      <p:ext uri="{BB962C8B-B14F-4D97-AF65-F5344CB8AC3E}">
        <p14:creationId xmlns:p14="http://schemas.microsoft.com/office/powerpoint/2010/main" val="356149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895"/>
            <a:ext cx="8686688" cy="5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the most updated version from repository</a:t>
            </a:r>
            <a:endParaRPr lang="en-US" dirty="0"/>
          </a:p>
        </p:txBody>
      </p:sp>
      <p:pic>
        <p:nvPicPr>
          <p:cNvPr id="4" name="Content Placeholder 3" descr="Screen Shot 2018-08-27 at 12.58.57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r="8623" b="52704"/>
          <a:stretch/>
        </p:blipFill>
        <p:spPr>
          <a:xfrm>
            <a:off x="752175" y="2022888"/>
            <a:ext cx="9201109" cy="2970351"/>
          </a:xfrm>
        </p:spPr>
      </p:pic>
    </p:spTree>
    <p:extLst>
      <p:ext uri="{BB962C8B-B14F-4D97-AF65-F5344CB8AC3E}">
        <p14:creationId xmlns:p14="http://schemas.microsoft.com/office/powerpoint/2010/main" val="458241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merge conflicts found!</a:t>
            </a:r>
            <a:endParaRPr lang="en-US" dirty="0"/>
          </a:p>
        </p:txBody>
      </p:sp>
      <p:pic>
        <p:nvPicPr>
          <p:cNvPr id="4" name="Content Placeholder 3" descr="Screen Shot 2018-08-27 at 12.59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410763" y="4512410"/>
            <a:ext cx="986458" cy="2465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17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conflict: in the file that conflicts.</a:t>
            </a:r>
            <a:endParaRPr lang="en-US" dirty="0"/>
          </a:p>
        </p:txBody>
      </p:sp>
      <p:pic>
        <p:nvPicPr>
          <p:cNvPr id="4" name="Content Placeholder 3" descr="Screen Shot 2018-08-27 at 12.59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56"/>
          <a:stretch/>
        </p:blipFill>
        <p:spPr>
          <a:xfrm>
            <a:off x="838489" y="1813295"/>
            <a:ext cx="7768354" cy="4851935"/>
          </a:xfrm>
        </p:spPr>
      </p:pic>
    </p:spTree>
    <p:extLst>
      <p:ext uri="{BB962C8B-B14F-4D97-AF65-F5344CB8AC3E}">
        <p14:creationId xmlns:p14="http://schemas.microsoft.com/office/powerpoint/2010/main" val="19344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this file in VS Code</a:t>
            </a:r>
            <a:endParaRPr lang="en-US" dirty="0"/>
          </a:p>
        </p:txBody>
      </p:sp>
      <p:pic>
        <p:nvPicPr>
          <p:cNvPr id="4" name="Content Placeholder 3" descr="Screen Shot 2018-08-27 at 1.30.3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27751" b="41087"/>
          <a:stretch/>
        </p:blipFill>
        <p:spPr>
          <a:xfrm>
            <a:off x="826159" y="1837953"/>
            <a:ext cx="9192646" cy="4684081"/>
          </a:xfrm>
        </p:spPr>
      </p:pic>
    </p:spTree>
    <p:extLst>
      <p:ext uri="{BB962C8B-B14F-4D97-AF65-F5344CB8AC3E}">
        <p14:creationId xmlns:p14="http://schemas.microsoft.com/office/powerpoint/2010/main" val="13703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file and edit it together.</a:t>
            </a:r>
            <a:endParaRPr lang="en-US" dirty="0"/>
          </a:p>
        </p:txBody>
      </p:sp>
      <p:pic>
        <p:nvPicPr>
          <p:cNvPr id="6" name="Content Placeholder 5" descr="Screen Shot 2018-08-27 at 1.30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-56" b="34287"/>
          <a:stretch/>
        </p:blipFill>
        <p:spPr>
          <a:xfrm>
            <a:off x="801495" y="1837954"/>
            <a:ext cx="9923163" cy="4079961"/>
          </a:xfrm>
        </p:spPr>
      </p:pic>
    </p:spTree>
    <p:extLst>
      <p:ext uri="{BB962C8B-B14F-4D97-AF65-F5344CB8AC3E}">
        <p14:creationId xmlns:p14="http://schemas.microsoft.com/office/powerpoint/2010/main" val="391123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file you edited.</a:t>
            </a:r>
            <a:endParaRPr lang="en-US" dirty="0"/>
          </a:p>
        </p:txBody>
      </p:sp>
      <p:pic>
        <p:nvPicPr>
          <p:cNvPr id="4" name="Content Placeholder 3" descr="Screen Shot 2018-08-27 at 1.35.1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" r="122" b="52114"/>
          <a:stretch/>
        </p:blipFill>
        <p:spPr>
          <a:xfrm>
            <a:off x="776835" y="2072205"/>
            <a:ext cx="10119605" cy="3031997"/>
          </a:xfrm>
        </p:spPr>
      </p:pic>
    </p:spTree>
    <p:extLst>
      <p:ext uri="{BB962C8B-B14F-4D97-AF65-F5344CB8AC3E}">
        <p14:creationId xmlns:p14="http://schemas.microsoft.com/office/powerpoint/2010/main" val="4185876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Desktop view</a:t>
            </a:r>
            <a:endParaRPr lang="en-US" dirty="0"/>
          </a:p>
        </p:txBody>
      </p:sp>
      <p:pic>
        <p:nvPicPr>
          <p:cNvPr id="4" name="Content Placeholder 3" descr="Screen Shot 2018-08-27 at 1.35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159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can commit it and push it to the origin.</a:t>
            </a:r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/>
          <a:stretch/>
        </p:blipFill>
        <p:spPr>
          <a:xfrm>
            <a:off x="2071561" y="1653018"/>
            <a:ext cx="7903992" cy="4927929"/>
          </a:xfrm>
        </p:spPr>
      </p:pic>
    </p:spTree>
    <p:extLst>
      <p:ext uri="{BB962C8B-B14F-4D97-AF65-F5344CB8AC3E}">
        <p14:creationId xmlns:p14="http://schemas.microsoft.com/office/powerpoint/2010/main" val="1050405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users who are already familiar with command lines.</a:t>
            </a:r>
          </a:p>
          <a:p>
            <a:endParaRPr lang="en-US" dirty="0"/>
          </a:p>
          <a:p>
            <a:r>
              <a:rPr lang="en-US" dirty="0" smtClean="0"/>
              <a:t>Other visualization tools such as </a:t>
            </a:r>
            <a:r>
              <a:rPr lang="en-US" dirty="0" err="1" smtClean="0"/>
              <a:t>Gitk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for command line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/>
          <a:stretch/>
        </p:blipFill>
        <p:spPr>
          <a:xfrm>
            <a:off x="838200" y="1494926"/>
            <a:ext cx="9222379" cy="5179009"/>
          </a:xfrm>
        </p:spPr>
      </p:pic>
    </p:spTree>
    <p:extLst>
      <p:ext uri="{BB962C8B-B14F-4D97-AF65-F5344CB8AC3E}">
        <p14:creationId xmlns:p14="http://schemas.microsoft.com/office/powerpoint/2010/main" val="31642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Github.com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/>
          <a:stretch/>
        </p:blipFill>
        <p:spPr>
          <a:xfrm>
            <a:off x="838199" y="2820488"/>
            <a:ext cx="7077891" cy="398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4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to use command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838200" y="1472973"/>
            <a:ext cx="9132759" cy="5154250"/>
          </a:xfrm>
        </p:spPr>
      </p:pic>
    </p:spTree>
    <p:extLst>
      <p:ext uri="{BB962C8B-B14F-4D97-AF65-F5344CB8AC3E}">
        <p14:creationId xmlns:p14="http://schemas.microsoft.com/office/powerpoint/2010/main" val="3947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for </a:t>
            </a:r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50083" b="13516"/>
          <a:stretch/>
        </p:blipFill>
        <p:spPr>
          <a:xfrm>
            <a:off x="672737" y="1470212"/>
            <a:ext cx="9979334" cy="4651914"/>
          </a:xfrm>
        </p:spPr>
      </p:pic>
      <p:sp>
        <p:nvSpPr>
          <p:cNvPr id="5" name="Rectangle 4"/>
          <p:cNvSpPr/>
          <p:nvPr/>
        </p:nvSpPr>
        <p:spPr>
          <a:xfrm>
            <a:off x="672737" y="6253536"/>
            <a:ext cx="566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https://help.github.com/articles/set-up-git/#setting-up-git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Git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51383"/>
            <a:ext cx="9325349" cy="5245508"/>
          </a:xfrm>
        </p:spPr>
      </p:pic>
    </p:spTree>
    <p:extLst>
      <p:ext uri="{BB962C8B-B14F-4D97-AF65-F5344CB8AC3E}">
        <p14:creationId xmlns:p14="http://schemas.microsoft.com/office/powerpoint/2010/main" val="13461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8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command line will be available.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25256"/>
            <a:ext cx="9402762" cy="5289053"/>
          </a:xfrm>
        </p:spPr>
      </p:pic>
    </p:spTree>
    <p:extLst>
      <p:ext uri="{BB962C8B-B14F-4D97-AF65-F5344CB8AC3E}">
        <p14:creationId xmlns:p14="http://schemas.microsoft.com/office/powerpoint/2010/main" val="21536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Gitk</a:t>
            </a:r>
            <a:endParaRPr lang="en-US" dirty="0"/>
          </a:p>
        </p:txBody>
      </p:sp>
      <p:pic>
        <p:nvPicPr>
          <p:cNvPr id="4" name="Content Placeholder 3" descr="Screen Shot 2018-08-27 at 1.28.45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r="-55"/>
          <a:stretch/>
        </p:blipFill>
        <p:spPr>
          <a:xfrm>
            <a:off x="1048112" y="1344795"/>
            <a:ext cx="8620262" cy="5374504"/>
          </a:xfrm>
        </p:spPr>
      </p:pic>
    </p:spTree>
    <p:extLst>
      <p:ext uri="{BB962C8B-B14F-4D97-AF65-F5344CB8AC3E}">
        <p14:creationId xmlns:p14="http://schemas.microsoft.com/office/powerpoint/2010/main" val="1497542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status of files in a </a:t>
            </a:r>
            <a:r>
              <a:rPr lang="en-US" dirty="0" err="1" smtClean="0"/>
              <a:t>Git</a:t>
            </a:r>
            <a:r>
              <a:rPr lang="en-US" dirty="0" smtClean="0"/>
              <a:t> repository.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383051"/>
            <a:ext cx="10084282" cy="31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31" y="1468085"/>
            <a:ext cx="10515600" cy="4351338"/>
          </a:xfrm>
        </p:spPr>
        <p:txBody>
          <a:bodyPr/>
          <a:lstStyle/>
          <a:p>
            <a:r>
              <a:rPr lang="en-US" dirty="0"/>
              <a:t>It’s a fast, easy way to contribute to projects from OS X and </a:t>
            </a:r>
            <a:r>
              <a:rPr lang="en-US" dirty="0" smtClean="0"/>
              <a:t>Windows.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workflow and replace </a:t>
            </a:r>
            <a:r>
              <a:rPr lang="en-US" dirty="0" err="1"/>
              <a:t>GitHub</a:t>
            </a:r>
            <a:r>
              <a:rPr lang="en-US" dirty="0"/>
              <a:t> for Mac and Windows with a unified experience across both platforms.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 b="23712"/>
          <a:stretch/>
        </p:blipFill>
        <p:spPr>
          <a:xfrm>
            <a:off x="2083892" y="2873588"/>
            <a:ext cx="7903992" cy="37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GitHub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Authenticating to 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/>
          <a:stretch/>
        </p:blipFill>
        <p:spPr>
          <a:xfrm>
            <a:off x="838200" y="1485001"/>
            <a:ext cx="9072154" cy="5111552"/>
          </a:xfrm>
        </p:spPr>
      </p:pic>
      <p:grpSp>
        <p:nvGrpSpPr>
          <p:cNvPr id="8" name="Group 7"/>
          <p:cNvGrpSpPr/>
          <p:nvPr/>
        </p:nvGrpSpPr>
        <p:grpSpPr>
          <a:xfrm>
            <a:off x="957942" y="3793680"/>
            <a:ext cx="2264228" cy="851560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1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GitHub account if you don’t have an account already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4" r="50083"/>
          <a:stretch/>
        </p:blipFill>
        <p:spPr>
          <a:xfrm>
            <a:off x="838200" y="1690688"/>
            <a:ext cx="9150531" cy="4971933"/>
          </a:xfrm>
        </p:spPr>
      </p:pic>
      <p:sp>
        <p:nvSpPr>
          <p:cNvPr id="5" name="Rectangle 4"/>
          <p:cNvSpPr/>
          <p:nvPr/>
        </p:nvSpPr>
        <p:spPr>
          <a:xfrm>
            <a:off x="2412273" y="3495709"/>
            <a:ext cx="452847" cy="2489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2273" y="4052166"/>
            <a:ext cx="618310" cy="2324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20982" y="4736071"/>
            <a:ext cx="444138" cy="2452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" r="50083" b="-1"/>
          <a:stretch/>
        </p:blipFill>
        <p:spPr>
          <a:xfrm>
            <a:off x="838200" y="1440500"/>
            <a:ext cx="9728426" cy="52912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96250" y="3477400"/>
            <a:ext cx="1227910" cy="2237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5590</TotalTime>
  <Words>532</Words>
  <Application>Microsoft Office PowerPoint</Application>
  <PresentationFormat>Widescreen</PresentationFormat>
  <Paragraphs>95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 Theme</vt:lpstr>
      <vt:lpstr>Version control with Github Desktop</vt:lpstr>
      <vt:lpstr>Git: main features</vt:lpstr>
      <vt:lpstr>Git Workflow</vt:lpstr>
      <vt:lpstr>Github.com 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GitHub Desktop Setup</vt:lpstr>
      <vt:lpstr>Using Github desktop for version control</vt:lpstr>
      <vt:lpstr>Now we can start a new project (repository) from scratch.</vt:lpstr>
      <vt:lpstr>First look at the new repository by Github Desktop.</vt:lpstr>
      <vt:lpstr>Show in folder and edit files/codes</vt:lpstr>
      <vt:lpstr>PowerPoint Presentation</vt:lpstr>
      <vt:lpstr>1st commit</vt:lpstr>
      <vt:lpstr>2nd, 3rd, 4th … commits and a push</vt:lpstr>
      <vt:lpstr>Collaborating on a project</vt:lpstr>
      <vt:lpstr>Adding collaborator to your project (repository)</vt:lpstr>
      <vt:lpstr>The collaborator will get an email.</vt:lpstr>
      <vt:lpstr>The collaborator: may check your email and find the link to this page.</vt:lpstr>
      <vt:lpstr>The collaborator: clone a repository from the organizer.</vt:lpstr>
      <vt:lpstr>The collaborator can check out the git repository</vt:lpstr>
      <vt:lpstr>Now the collaborator can make some contribution to the repository: add a file.</vt:lpstr>
      <vt:lpstr>And simply push the commit to the origin repository.</vt:lpstr>
      <vt:lpstr>Generate a conflict between collaborators: same file name but different contents.</vt:lpstr>
      <vt:lpstr>Push to the origin if you are on the latest version. </vt:lpstr>
      <vt:lpstr>Pull the most updated version from repository</vt:lpstr>
      <vt:lpstr>The merge conflicts found!</vt:lpstr>
      <vt:lpstr>Viewing the conflict: in the file that conflicts.</vt:lpstr>
      <vt:lpstr>Open this file in VS Code</vt:lpstr>
      <vt:lpstr>Open the file and edit it together.</vt:lpstr>
      <vt:lpstr>Save the file you edited.</vt:lpstr>
      <vt:lpstr>The Github Desktop view</vt:lpstr>
      <vt:lpstr>Now you can commit it and push it to the origin.</vt:lpstr>
      <vt:lpstr>Extras</vt:lpstr>
      <vt:lpstr>Extras: for command line users</vt:lpstr>
      <vt:lpstr>Install Git to use command lines</vt:lpstr>
      <vt:lpstr>Instruction for Git setup</vt:lpstr>
      <vt:lpstr>Set up Git  </vt:lpstr>
      <vt:lpstr>Git basic configuration</vt:lpstr>
      <vt:lpstr>Now the command line will be available.</vt:lpstr>
      <vt:lpstr>Gitk</vt:lpstr>
      <vt:lpstr>Different status of files in a Git repository.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Github Desktop</dc:title>
  <dc:creator>Wei, Shuai</dc:creator>
  <cp:lastModifiedBy>Wei, Shuai</cp:lastModifiedBy>
  <cp:revision>129</cp:revision>
  <dcterms:created xsi:type="dcterms:W3CDTF">2018-08-20T19:37:00Z</dcterms:created>
  <dcterms:modified xsi:type="dcterms:W3CDTF">2018-08-27T13:25:54Z</dcterms:modified>
</cp:coreProperties>
</file>